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sldIdLst>
    <p:sldId id="256" r:id="rId2"/>
    <p:sldId id="257" r:id="rId3"/>
    <p:sldId id="268" r:id="rId4"/>
    <p:sldId id="269" r:id="rId5"/>
    <p:sldId id="270" r:id="rId6"/>
    <p:sldId id="287" r:id="rId7"/>
    <p:sldId id="288" r:id="rId8"/>
    <p:sldId id="272" r:id="rId9"/>
    <p:sldId id="273" r:id="rId10"/>
    <p:sldId id="274" r:id="rId11"/>
    <p:sldId id="292" r:id="rId12"/>
    <p:sldId id="293" r:id="rId13"/>
    <p:sldId id="278" r:id="rId14"/>
    <p:sldId id="276" r:id="rId15"/>
    <p:sldId id="289" r:id="rId16"/>
    <p:sldId id="300" r:id="rId17"/>
    <p:sldId id="279" r:id="rId18"/>
    <p:sldId id="296" r:id="rId19"/>
    <p:sldId id="297" r:id="rId20"/>
    <p:sldId id="282" r:id="rId21"/>
    <p:sldId id="298" r:id="rId22"/>
    <p:sldId id="299" r:id="rId23"/>
    <p:sldId id="286" r:id="rId24"/>
    <p:sldId id="290" r:id="rId25"/>
    <p:sldId id="29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8995"/>
    <a:srgbClr val="2BAEAB"/>
    <a:srgbClr val="CC99FF"/>
    <a:srgbClr val="00FF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0" autoAdjust="0"/>
    <p:restoredTop sz="94660"/>
  </p:normalViewPr>
  <p:slideViewPr>
    <p:cSldViewPr>
      <p:cViewPr>
        <p:scale>
          <a:sx n="60" d="100"/>
          <a:sy n="60" d="100"/>
        </p:scale>
        <p:origin x="-1854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B3B71-5450-4765-B4BA-B38F65A46B62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F2476-445A-4AB7-B622-695B6205A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984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2476-445A-4AB7-B622-695B6205ADF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293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2476-445A-4AB7-B622-695B6205ADF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718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2476-445A-4AB7-B622-695B6205ADF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2987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2476-445A-4AB7-B622-695B6205ADF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948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3A4C-D5D8-4054-86AE-0F5407FEF1ED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AFB5-9A7D-48F1-B706-BAD7C2447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3A4C-D5D8-4054-86AE-0F5407FEF1ED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AFB5-9A7D-48F1-B706-BAD7C2447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3A4C-D5D8-4054-86AE-0F5407FEF1ED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AFB5-9A7D-48F1-B706-BAD7C2447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3A4C-D5D8-4054-86AE-0F5407FEF1ED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AFB5-9A7D-48F1-B706-BAD7C2447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3A4C-D5D8-4054-86AE-0F5407FEF1ED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AFB5-9A7D-48F1-B706-BAD7C2447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3A4C-D5D8-4054-86AE-0F5407FEF1ED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AFB5-9A7D-48F1-B706-BAD7C2447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3A4C-D5D8-4054-86AE-0F5407FEF1ED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AFB5-9A7D-48F1-B706-BAD7C2447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3A4C-D5D8-4054-86AE-0F5407FEF1ED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AFB5-9A7D-48F1-B706-BAD7C2447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3A4C-D5D8-4054-86AE-0F5407FEF1ED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AFB5-9A7D-48F1-B706-BAD7C2447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3A4C-D5D8-4054-86AE-0F5407FEF1ED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AFB5-9A7D-48F1-B706-BAD7C2447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3A4C-D5D8-4054-86AE-0F5407FEF1ED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DDAFB5-9A7D-48F1-B706-BAD7C2447B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2A3A4C-D5D8-4054-86AE-0F5407FEF1ED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DDAFB5-9A7D-48F1-B706-BAD7C2447B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4294967295"/>
          </p:nvPr>
        </p:nvSpPr>
        <p:spPr>
          <a:xfrm>
            <a:off x="419100" y="2768600"/>
            <a:ext cx="8305800" cy="241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 smtClean="0">
                <a:solidFill>
                  <a:srgbClr val="338995"/>
                </a:solidFill>
                <a:latin typeface="Calibri Light" panose="020F0302020204030204" pitchFamily="34" charset="0"/>
              </a:rPr>
              <a:t>ORLANDO, FLORIDA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800" dirty="0" smtClean="0">
                <a:solidFill>
                  <a:srgbClr val="338995"/>
                </a:solidFill>
                <a:latin typeface="Calibri Light" panose="020F0302020204030204" pitchFamily="34" charset="0"/>
              </a:rPr>
              <a:t>JUNE 21 - 25</a:t>
            </a:r>
            <a:endParaRPr lang="en-US" sz="3800" dirty="0">
              <a:solidFill>
                <a:srgbClr val="338995"/>
              </a:solidFill>
              <a:latin typeface="Calibri Light" panose="020F03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838200"/>
            <a:ext cx="6657975" cy="19050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-247650" y="5156200"/>
            <a:ext cx="4572003" cy="147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 err="1" smtClean="0">
                <a:solidFill>
                  <a:srgbClr val="338995"/>
                </a:solidFill>
                <a:latin typeface="Cooper Black" panose="0208090404030B020404" pitchFamily="18" charset="0"/>
              </a:rPr>
              <a:t>Resty</a:t>
            </a:r>
            <a:r>
              <a:rPr lang="en-US" sz="3400" dirty="0" smtClean="0">
                <a:solidFill>
                  <a:srgbClr val="338995"/>
                </a:solidFill>
                <a:latin typeface="Cooper Black" panose="0208090404030B020404" pitchFamily="18" charset="0"/>
              </a:rPr>
              <a:t> </a:t>
            </a:r>
            <a:r>
              <a:rPr lang="en-US" sz="3400" dirty="0" err="1" smtClean="0">
                <a:solidFill>
                  <a:srgbClr val="338995"/>
                </a:solidFill>
                <a:latin typeface="Cooper Black" panose="0208090404030B020404" pitchFamily="18" charset="0"/>
              </a:rPr>
              <a:t>Albeza</a:t>
            </a:r>
            <a:endParaRPr lang="en-US" sz="3400" dirty="0" smtClean="0">
              <a:solidFill>
                <a:srgbClr val="338995"/>
              </a:solidFill>
              <a:latin typeface="Cooper Black" panose="0208090404030B020404" pitchFamily="18" charset="0"/>
            </a:endParaRPr>
          </a:p>
          <a:p>
            <a:r>
              <a:rPr lang="en-US" sz="3400" dirty="0" smtClean="0">
                <a:solidFill>
                  <a:srgbClr val="338995"/>
                </a:solidFill>
                <a:latin typeface="Cooper Black" panose="0208090404030B020404" pitchFamily="18" charset="0"/>
              </a:rPr>
              <a:t>Miyuki Kim</a:t>
            </a:r>
            <a:endParaRPr lang="en-US" sz="3400" dirty="0">
              <a:solidFill>
                <a:srgbClr val="338995"/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86199" y="5226050"/>
            <a:ext cx="5181599" cy="147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338995"/>
                </a:solidFill>
                <a:latin typeface="Cooper Black" panose="0208090404030B020404" pitchFamily="18" charset="0"/>
              </a:rPr>
              <a:t>Daphne Leon Guerrero</a:t>
            </a:r>
          </a:p>
          <a:p>
            <a:r>
              <a:rPr lang="en-US" sz="4000" dirty="0" err="1" smtClean="0">
                <a:solidFill>
                  <a:srgbClr val="338995"/>
                </a:solidFill>
                <a:latin typeface="Cooper Black" panose="0208090404030B020404" pitchFamily="18" charset="0"/>
              </a:rPr>
              <a:t>Johertz</a:t>
            </a:r>
            <a:r>
              <a:rPr lang="en-US" sz="4000" dirty="0" smtClean="0">
                <a:solidFill>
                  <a:srgbClr val="338995"/>
                </a:solidFill>
                <a:latin typeface="Cooper Black" panose="0208090404030B020404" pitchFamily="18" charset="0"/>
              </a:rPr>
              <a:t> </a:t>
            </a:r>
            <a:r>
              <a:rPr lang="en-US" sz="4000" dirty="0" err="1" smtClean="0">
                <a:solidFill>
                  <a:srgbClr val="338995"/>
                </a:solidFill>
                <a:latin typeface="Cooper Black" panose="0208090404030B020404" pitchFamily="18" charset="0"/>
              </a:rPr>
              <a:t>Marfega</a:t>
            </a:r>
            <a:endParaRPr lang="en-US" sz="4000" dirty="0">
              <a:solidFill>
                <a:srgbClr val="338995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482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Annual Conference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59352"/>
          </a:xfrm>
        </p:spPr>
        <p:txBody>
          <a:bodyPr/>
          <a:lstStyle/>
          <a:p>
            <a:pPr algn="ctr"/>
            <a:r>
              <a:rPr lang="en-US" dirty="0" smtClean="0"/>
              <a:t>June 22</a:t>
            </a:r>
            <a:r>
              <a:rPr lang="en-US" baseline="30000" dirty="0" smtClean="0"/>
              <a:t>nd</a:t>
            </a:r>
            <a:r>
              <a:rPr lang="en-US" dirty="0" smtClean="0"/>
              <a:t>  – Day 1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5" y="1219200"/>
            <a:ext cx="4041775" cy="654843"/>
          </a:xfrm>
        </p:spPr>
        <p:txBody>
          <a:bodyPr/>
          <a:lstStyle/>
          <a:p>
            <a:pPr algn="ctr"/>
            <a:r>
              <a:rPr lang="en-US" dirty="0" smtClean="0"/>
              <a:t>June 23</a:t>
            </a:r>
            <a:r>
              <a:rPr lang="en-US" baseline="30000" dirty="0" smtClean="0"/>
              <a:t>rd</a:t>
            </a:r>
            <a:r>
              <a:rPr lang="en-US" dirty="0" smtClean="0"/>
              <a:t>  – Day 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828800"/>
            <a:ext cx="4040188" cy="4531520"/>
          </a:xfrm>
        </p:spPr>
        <p:txBody>
          <a:bodyPr/>
          <a:lstStyle/>
          <a:p>
            <a:r>
              <a:rPr lang="en-US" dirty="0" smtClean="0"/>
              <a:t>Opening General Session</a:t>
            </a:r>
          </a:p>
          <a:p>
            <a:pPr lvl="1"/>
            <a:r>
              <a:rPr lang="en-US" dirty="0" smtClean="0"/>
              <a:t>Robin Roberts.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Exhibition Hall Opening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302920"/>
          </a:xfrm>
        </p:spPr>
        <p:txBody>
          <a:bodyPr/>
          <a:lstStyle/>
          <a:p>
            <a:r>
              <a:rPr lang="en-US" dirty="0" smtClean="0"/>
              <a:t>General Session</a:t>
            </a:r>
          </a:p>
          <a:p>
            <a:pPr lvl="1"/>
            <a:r>
              <a:rPr lang="en-US" dirty="0" smtClean="0"/>
              <a:t>Tom Friedman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Concurrent Sessions</a:t>
            </a:r>
          </a:p>
          <a:p>
            <a:pPr lvl="1"/>
            <a:r>
              <a:rPr lang="en-US" dirty="0" smtClean="0"/>
              <a:t>Anti-Retaliation Provisions</a:t>
            </a:r>
          </a:p>
          <a:p>
            <a:pPr lvl="1"/>
            <a:r>
              <a:rPr lang="en-US" dirty="0" smtClean="0"/>
              <a:t>The HR Department of One</a:t>
            </a:r>
          </a:p>
          <a:p>
            <a:pPr lvl="1"/>
            <a:r>
              <a:rPr lang="en-US" dirty="0" smtClean="0"/>
              <a:t>Update on Disability Discrimination </a:t>
            </a:r>
            <a:endParaRPr lang="en-US" dirty="0"/>
          </a:p>
        </p:txBody>
      </p:sp>
      <p:pic>
        <p:nvPicPr>
          <p:cNvPr id="1026" name="Picture 2" descr="C:\Users\Johertzzzz\Pictures\Floriday Day 4\P10100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2438400" cy="3063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9695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905000"/>
            <a:ext cx="381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828800"/>
          </a:xfrm>
        </p:spPr>
        <p:txBody>
          <a:bodyPr/>
          <a:lstStyle/>
          <a:p>
            <a:pPr algn="ctr"/>
            <a:r>
              <a:rPr lang="en-US" sz="5000" b="1" dirty="0" smtClean="0"/>
              <a:t>Robin Roberts</a:t>
            </a:r>
            <a:br>
              <a:rPr lang="en-US" sz="5000" b="1" dirty="0" smtClean="0"/>
            </a:br>
            <a:r>
              <a:rPr lang="en-US" sz="2300" dirty="0" smtClean="0"/>
              <a:t>“Good Morning America” News Anchor, Women’s Basketball Hall of Famer</a:t>
            </a:r>
            <a:br>
              <a:rPr lang="en-US" sz="2300" dirty="0" smtClean="0"/>
            </a:br>
            <a:endParaRPr lang="en-US" sz="18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152400" y="1752600"/>
            <a:ext cx="4267200" cy="4572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Proximity is Power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Dream Big, Focus Small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Focus on the Fight, not Fright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When You Strut, You Stumble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Make Your Mess Your Message</a:t>
            </a:r>
            <a:endParaRPr lang="en-US" sz="2400" b="1" dirty="0"/>
          </a:p>
          <a:p>
            <a:pPr marL="342900" indent="-342900">
              <a:buFont typeface="Arial"/>
              <a:buChar char="•"/>
            </a:pPr>
            <a:endParaRPr lang="en-US" sz="20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166247"/>
            <a:ext cx="8686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Lucida Calligraphy" panose="03010101010101010101" pitchFamily="66" charset="0"/>
              </a:rPr>
              <a:t>“People will forget what you said, people will forget what you did, but people will never forget how you made them feel</a:t>
            </a:r>
            <a:r>
              <a:rPr lang="en-US" sz="1700" dirty="0" smtClean="0">
                <a:latin typeface="Lucida Calligraphy" panose="03010101010101010101" pitchFamily="66" charset="0"/>
              </a:rPr>
              <a:t>.” – Maya Angelou</a:t>
            </a:r>
            <a:endParaRPr lang="en-US" sz="17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78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828800"/>
          </a:xfrm>
        </p:spPr>
        <p:txBody>
          <a:bodyPr/>
          <a:lstStyle/>
          <a:p>
            <a:pPr algn="ctr"/>
            <a:r>
              <a:rPr lang="en-US" sz="5000" b="1" dirty="0" smtClean="0"/>
              <a:t>Heather Abbot, PHR</a:t>
            </a:r>
            <a:br>
              <a:rPr lang="en-US" sz="5000" b="1" dirty="0" smtClean="0"/>
            </a:br>
            <a:r>
              <a:rPr lang="en-US" sz="3300" dirty="0" smtClean="0"/>
              <a:t>Boston Marathon </a:t>
            </a:r>
            <a:r>
              <a:rPr lang="en-US" sz="3300" dirty="0"/>
              <a:t>Bombing Survivor</a:t>
            </a:r>
            <a:br>
              <a:rPr lang="en-US" sz="3300" dirty="0"/>
            </a:br>
            <a:r>
              <a:rPr lang="en-US" sz="3300" dirty="0"/>
              <a:t>Life </a:t>
            </a:r>
            <a:r>
              <a:rPr lang="en-US" sz="3300" dirty="0" smtClean="0"/>
              <a:t>Hacks</a:t>
            </a:r>
            <a:r>
              <a:rPr lang="en-US" sz="3300" dirty="0"/>
              <a:t/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304800" y="2590800"/>
            <a:ext cx="4495800" cy="4267200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b="1" dirty="0" smtClean="0"/>
              <a:t>Recognize what you can’t change and accept it.</a:t>
            </a:r>
          </a:p>
          <a:p>
            <a:pPr marL="342900" indent="-342900">
              <a:buFont typeface="Arial"/>
              <a:buChar char="•"/>
            </a:pPr>
            <a:endParaRPr lang="en-US" sz="2600" b="1" dirty="0" smtClean="0"/>
          </a:p>
          <a:p>
            <a:pPr marL="342900" indent="-342900">
              <a:buFont typeface="Arial"/>
              <a:buChar char="•"/>
            </a:pPr>
            <a:r>
              <a:rPr lang="en-US" sz="2600" b="1" dirty="0" smtClean="0"/>
              <a:t>Allow yourself to rely on others.</a:t>
            </a:r>
          </a:p>
          <a:p>
            <a:endParaRPr lang="en-US" sz="2600" b="1" dirty="0" smtClean="0"/>
          </a:p>
          <a:p>
            <a:pPr marL="342900" indent="-342900">
              <a:buFont typeface="Arial"/>
              <a:buChar char="•"/>
            </a:pPr>
            <a:r>
              <a:rPr lang="en-US" sz="2600" b="1" dirty="0" smtClean="0"/>
              <a:t>We must be change agents.</a:t>
            </a:r>
          </a:p>
        </p:txBody>
      </p:sp>
      <p:pic>
        <p:nvPicPr>
          <p:cNvPr id="3" name="Content Placeholder 2" descr="520b97e270e0d.preview-300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590800"/>
            <a:ext cx="3733800" cy="3607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667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000"/>
            <a:ext cx="8001000" cy="1295400"/>
          </a:xfrm>
        </p:spPr>
        <p:txBody>
          <a:bodyPr/>
          <a:lstStyle/>
          <a:p>
            <a:pPr algn="ctr"/>
            <a:r>
              <a:rPr lang="en-US" sz="5000" b="1" dirty="0" smtClean="0"/>
              <a:t>Tom Friedman</a:t>
            </a:r>
            <a:br>
              <a:rPr lang="en-US" sz="5000" b="1" dirty="0" smtClean="0"/>
            </a:br>
            <a:r>
              <a:rPr lang="en-US" dirty="0" smtClean="0"/>
              <a:t>New York Times Award Winning Journalist</a:t>
            </a:r>
            <a:br>
              <a:rPr lang="en-US" dirty="0" smtClean="0"/>
            </a:br>
            <a:r>
              <a:rPr lang="en-US" dirty="0" smtClean="0"/>
              <a:t>Five Ways to Thrive in a Hyper-connected World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2514600"/>
            <a:ext cx="8686800" cy="4038600"/>
          </a:xfrm>
        </p:spPr>
        <p:txBody>
          <a:bodyPr numCol="2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Think Like a New Immigrant</a:t>
            </a:r>
          </a:p>
          <a:p>
            <a:pPr marL="109728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Stay hungry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Think Like A Waitress</a:t>
            </a:r>
          </a:p>
          <a:p>
            <a:pPr marL="109728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Think entrepreneurial </a:t>
            </a:r>
          </a:p>
          <a:p>
            <a:pPr marL="109728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Control what you can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Think Like An Artisan</a:t>
            </a:r>
          </a:p>
          <a:p>
            <a:pPr marL="109728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Take pride in your 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 Always Be In Beta</a:t>
            </a:r>
          </a:p>
          <a:p>
            <a:pPr marL="109728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You’re a work in progress</a:t>
            </a:r>
          </a:p>
          <a:p>
            <a:pPr marL="457200" indent="-457200">
              <a:buFont typeface="+mj-lt"/>
              <a:buAutoNum type="arabicPeriod"/>
            </a:pPr>
            <a:endParaRPr lang="en-US" sz="2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/>
              <a:t>PQ + CQ &gt; IQ</a:t>
            </a:r>
          </a:p>
          <a:p>
            <a:pPr marL="109728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“Passion + Curiosity is always greater than Intelligence.”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3733800"/>
            <a:ext cx="2349500" cy="2967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953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Annual Conference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59352"/>
          </a:xfrm>
        </p:spPr>
        <p:txBody>
          <a:bodyPr/>
          <a:lstStyle/>
          <a:p>
            <a:pPr algn="ctr"/>
            <a:r>
              <a:rPr lang="en-US" dirty="0" smtClean="0"/>
              <a:t>June 24</a:t>
            </a:r>
            <a:r>
              <a:rPr lang="en-US" baseline="30000" dirty="0" smtClean="0"/>
              <a:t>th</a:t>
            </a:r>
            <a:r>
              <a:rPr lang="en-US" dirty="0" smtClean="0"/>
              <a:t>   – Day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5" y="1219200"/>
            <a:ext cx="4041775" cy="654843"/>
          </a:xfrm>
        </p:spPr>
        <p:txBody>
          <a:bodyPr/>
          <a:lstStyle/>
          <a:p>
            <a:pPr algn="ctr"/>
            <a:r>
              <a:rPr lang="en-US" dirty="0" smtClean="0"/>
              <a:t>June 25</a:t>
            </a:r>
            <a:r>
              <a:rPr lang="en-US" baseline="30000" dirty="0" smtClean="0"/>
              <a:t>th</a:t>
            </a:r>
            <a:r>
              <a:rPr lang="en-US" dirty="0" smtClean="0"/>
              <a:t>  – Day 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981200"/>
            <a:ext cx="4040188" cy="4379120"/>
          </a:xfrm>
        </p:spPr>
        <p:txBody>
          <a:bodyPr/>
          <a:lstStyle/>
          <a:p>
            <a:r>
              <a:rPr lang="en-US" dirty="0" smtClean="0"/>
              <a:t>General Session</a:t>
            </a:r>
          </a:p>
          <a:p>
            <a:pPr lvl="1"/>
            <a:r>
              <a:rPr lang="en-US" dirty="0" smtClean="0"/>
              <a:t>David Novak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Concurrent Sessions</a:t>
            </a:r>
          </a:p>
          <a:p>
            <a:pPr lvl="1"/>
            <a:r>
              <a:rPr lang="en-US" dirty="0" smtClean="0"/>
              <a:t>Effective Public Speaking Strategies</a:t>
            </a:r>
          </a:p>
          <a:p>
            <a:pPr lvl="1"/>
            <a:r>
              <a:rPr lang="en-US" dirty="0" smtClean="0"/>
              <a:t>From the Files of the Bizarre</a:t>
            </a:r>
          </a:p>
          <a:p>
            <a:pPr lvl="1"/>
            <a:r>
              <a:rPr lang="en-US" dirty="0" smtClean="0"/>
              <a:t>Show Me the Money</a:t>
            </a:r>
          </a:p>
          <a:p>
            <a:pPr lvl="1"/>
            <a:r>
              <a:rPr lang="en-US" dirty="0" smtClean="0"/>
              <a:t>Helga’s Back </a:t>
            </a:r>
          </a:p>
          <a:p>
            <a:pPr lvl="1"/>
            <a:r>
              <a:rPr lang="en-US" dirty="0" smtClean="0"/>
              <a:t>Detecting Lies and Deception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531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Closing General Session</a:t>
            </a:r>
          </a:p>
          <a:p>
            <a:pPr lvl="1"/>
            <a:r>
              <a:rPr lang="en-US" dirty="0" smtClean="0"/>
              <a:t>Laura Bush</a:t>
            </a:r>
          </a:p>
          <a:p>
            <a:pPr lvl="2"/>
            <a:r>
              <a:rPr lang="en-US" dirty="0" smtClean="0"/>
              <a:t>Q&amp;A with Hank Jackson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Concurrent Sessions</a:t>
            </a:r>
          </a:p>
          <a:p>
            <a:pPr lvl="1"/>
            <a:r>
              <a:rPr lang="en-US" dirty="0" smtClean="0"/>
              <a:t>Is There Hidden Liability in Your Compensation System?</a:t>
            </a:r>
          </a:p>
          <a:p>
            <a:pPr lvl="1"/>
            <a:r>
              <a:rPr lang="en-US" dirty="0" smtClean="0"/>
              <a:t>Please Sue Me</a:t>
            </a:r>
          </a:p>
          <a:p>
            <a:pPr lvl="1"/>
            <a:r>
              <a:rPr lang="en-US" dirty="0" smtClean="0"/>
              <a:t>Top 10 Persuasive Communication Strategies</a:t>
            </a:r>
          </a:p>
          <a:p>
            <a:pPr lvl="1"/>
            <a:r>
              <a:rPr lang="en-US" dirty="0" smtClean="0"/>
              <a:t>Who Said I-9s Were Boring?</a:t>
            </a:r>
          </a:p>
          <a:p>
            <a:pPr lvl="1"/>
            <a:r>
              <a:rPr lang="en-US" dirty="0" smtClean="0"/>
              <a:t>Ethical Alchemy</a:t>
            </a:r>
          </a:p>
          <a:p>
            <a:pPr lvl="1"/>
            <a:r>
              <a:rPr lang="en-US" dirty="0" smtClean="0"/>
              <a:t>Build “Better Bosses”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41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5105400" cy="1600200"/>
          </a:xfrm>
        </p:spPr>
        <p:txBody>
          <a:bodyPr/>
          <a:lstStyle/>
          <a:p>
            <a:pPr algn="ctr"/>
            <a:r>
              <a:rPr lang="en-US" sz="5000" b="1" dirty="0" smtClean="0"/>
              <a:t>David Novak</a:t>
            </a:r>
            <a:br>
              <a:rPr lang="en-US" sz="5000" b="1" dirty="0" smtClean="0"/>
            </a:br>
            <a:r>
              <a:rPr lang="en-US" sz="2800" b="1" dirty="0" smtClean="0"/>
              <a:t>President and CEO</a:t>
            </a:r>
            <a:br>
              <a:rPr lang="en-US" sz="2800" b="1" dirty="0" smtClean="0"/>
            </a:br>
            <a:r>
              <a:rPr lang="en-US" sz="2800" b="1" dirty="0" smtClean="0"/>
              <a:t> YUM! Brands (KFC, Taco Bell, etc.)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2438400"/>
            <a:ext cx="4876800" cy="3733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Recognize Employees in Fun Ways!</a:t>
            </a:r>
          </a:p>
          <a:p>
            <a:pPr algn="ctr"/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Rubber Chicken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Office Wall</a:t>
            </a:r>
          </a:p>
          <a:p>
            <a:pPr marL="1211580" lvl="1" indent="-571500">
              <a:buFont typeface="Arial" panose="020B0604020202020204" pitchFamily="34" charset="0"/>
              <a:buChar char="•"/>
            </a:pPr>
            <a:r>
              <a:rPr lang="en-US" sz="2600" dirty="0" smtClean="0"/>
              <a:t>1,140 employees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47" y="2590800"/>
            <a:ext cx="3365953" cy="4097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797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05433"/>
            <a:ext cx="8839200" cy="5900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891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2456"/>
          </a:xfrm>
        </p:spPr>
        <p:txBody>
          <a:bodyPr/>
          <a:lstStyle/>
          <a:p>
            <a:pPr algn="ctr"/>
            <a:r>
              <a:rPr lang="en-US" sz="5000" dirty="0" smtClean="0"/>
              <a:t>Employment Law &amp; Legislation</a:t>
            </a:r>
            <a:endParaRPr lang="en-US" sz="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600200"/>
            <a:ext cx="7772400" cy="51054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+mj-lt"/>
              </a:rPr>
              <a:t>The Washington Outlook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+mj-lt"/>
              </a:rPr>
              <a:t>Anti-Retaliation Provisions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+mj-lt"/>
              </a:rPr>
              <a:t>Update on Disability Discrimination Law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+mj-lt"/>
              </a:rPr>
              <a:t>From the Files of the Bizarre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+mj-lt"/>
              </a:rPr>
              <a:t>Helga’s Back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+mj-lt"/>
              </a:rPr>
              <a:t>Please Sue Me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66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Anti-Retaliation Provisions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Rising Claims</a:t>
            </a:r>
          </a:p>
          <a:p>
            <a:pPr lvl="1"/>
            <a:r>
              <a:rPr lang="en-US" sz="2700" dirty="0" smtClean="0"/>
              <a:t>41% - US</a:t>
            </a:r>
          </a:p>
          <a:p>
            <a:pPr lvl="1"/>
            <a:r>
              <a:rPr lang="en-US" sz="2700" dirty="0" smtClean="0"/>
              <a:t>53% - Guam</a:t>
            </a:r>
          </a:p>
          <a:p>
            <a:pPr lvl="1"/>
            <a:r>
              <a:rPr lang="en-US" sz="2700" dirty="0" smtClean="0"/>
              <a:t>Median Costs</a:t>
            </a:r>
          </a:p>
          <a:p>
            <a:pPr lvl="2"/>
            <a:r>
              <a:rPr lang="en-US" sz="2200" dirty="0" smtClean="0"/>
              <a:t>$150,000 </a:t>
            </a:r>
          </a:p>
          <a:p>
            <a:pPr lvl="2"/>
            <a:r>
              <a:rPr lang="en-US" sz="2200" dirty="0" smtClean="0"/>
              <a:t>$75,000</a:t>
            </a:r>
          </a:p>
          <a:p>
            <a:r>
              <a:rPr lang="en-US" sz="3200" dirty="0" smtClean="0"/>
              <a:t># 1 Rule of Thumb</a:t>
            </a:r>
          </a:p>
          <a:p>
            <a:pPr lvl="1"/>
            <a:r>
              <a:rPr lang="en-US" sz="3000" dirty="0" smtClean="0"/>
              <a:t>Be Consistent!</a:t>
            </a:r>
          </a:p>
          <a:p>
            <a:pPr marL="393192" lvl="1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288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90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04972"/>
            <a:ext cx="7772400" cy="1976628"/>
          </a:xfrm>
        </p:spPr>
        <p:txBody>
          <a:bodyPr/>
          <a:lstStyle/>
          <a:p>
            <a:pPr algn="ctr"/>
            <a:r>
              <a:rPr lang="en-US" sz="15000" dirty="0" smtClean="0"/>
              <a:t>TRIVIA TIME!</a:t>
            </a:r>
            <a:endParaRPr lang="en-US" sz="15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05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From the Files of the Bizarre:  The Latest, Most Unusual Employment Law Cases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4947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33500" y="216830"/>
            <a:ext cx="6477000" cy="6424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04122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91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Schwirse</a:t>
            </a:r>
            <a:r>
              <a:rPr lang="en-US" b="1" dirty="0" smtClean="0"/>
              <a:t> v. OWCP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880"/>
            <a:ext cx="8229600" cy="438912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Gary </a:t>
            </a:r>
            <a:r>
              <a:rPr lang="en-US" sz="3000" dirty="0" err="1" smtClean="0"/>
              <a:t>Schwirse</a:t>
            </a:r>
            <a:endParaRPr lang="en-US" sz="3000" dirty="0" smtClean="0"/>
          </a:p>
          <a:p>
            <a:pPr lvl="1"/>
            <a:r>
              <a:rPr lang="en-US" sz="2500" dirty="0" smtClean="0"/>
              <a:t>Longshoreman</a:t>
            </a:r>
          </a:p>
          <a:p>
            <a:pPr lvl="1"/>
            <a:r>
              <a:rPr lang="en-US" sz="2500" dirty="0" smtClean="0"/>
              <a:t>Fell 6’, Concrete Ledge</a:t>
            </a:r>
          </a:p>
          <a:p>
            <a:pPr lvl="1"/>
            <a:r>
              <a:rPr lang="en-US" sz="2500" dirty="0" smtClean="0"/>
              <a:t>Sued for Worker’s Comp</a:t>
            </a:r>
          </a:p>
          <a:p>
            <a:pPr lvl="1"/>
            <a:endParaRPr lang="en-US" sz="3000" dirty="0" smtClean="0"/>
          </a:p>
        </p:txBody>
      </p:sp>
      <p:pic>
        <p:nvPicPr>
          <p:cNvPr id="1026" name="Picture 2" descr="C:\Users\jdat76\AppData\Local\Microsoft\Windows\Temporary Internet Files\Content.IE5\5XOBAIJW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22683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dat76\AppData\Local\Microsoft\Windows\Temporary Internet Files\Content.IE5\SKHLEWGA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22683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93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91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EEOC v. Walgreens Co.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880"/>
            <a:ext cx="8229600" cy="2415803"/>
          </a:xfrm>
        </p:spPr>
        <p:txBody>
          <a:bodyPr numCol="2">
            <a:normAutofit/>
          </a:bodyPr>
          <a:lstStyle/>
          <a:p>
            <a:r>
              <a:rPr lang="en-US" sz="3000" dirty="0" smtClean="0"/>
              <a:t>Josephina Hernandez</a:t>
            </a:r>
          </a:p>
          <a:p>
            <a:pPr lvl="1"/>
            <a:r>
              <a:rPr lang="en-US" sz="3000" dirty="0" smtClean="0"/>
              <a:t>Cashier</a:t>
            </a:r>
          </a:p>
          <a:p>
            <a:pPr lvl="1"/>
            <a:r>
              <a:rPr lang="en-US" sz="3000" dirty="0" smtClean="0"/>
              <a:t>Bag of Chips</a:t>
            </a:r>
          </a:p>
          <a:p>
            <a:pPr lvl="1"/>
            <a:r>
              <a:rPr lang="en-US" sz="3000" dirty="0" smtClean="0"/>
              <a:t>Anti-Grazing Policy</a:t>
            </a:r>
          </a:p>
          <a:p>
            <a:pPr lvl="1"/>
            <a:r>
              <a:rPr lang="en-US" sz="3000" dirty="0" smtClean="0"/>
              <a:t>Fired</a:t>
            </a:r>
          </a:p>
          <a:p>
            <a:pPr lvl="1"/>
            <a:r>
              <a:rPr lang="en-US" sz="3000" dirty="0" smtClean="0"/>
              <a:t>EEOC - Discrimination</a:t>
            </a:r>
          </a:p>
        </p:txBody>
      </p:sp>
      <p:pic>
        <p:nvPicPr>
          <p:cNvPr id="1026" name="Picture 2" descr="C:\Users\jdat76\AppData\Local\Microsoft\Windows\Temporary Internet Files\Content.IE5\5XOBAIJW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22683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dat76\AppData\Local\Microsoft\Windows\Temporary Internet Files\Content.IE5\SKHLEWGA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22683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609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91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Davis v. Unified School District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 numCol="2">
            <a:normAutofit/>
          </a:bodyPr>
          <a:lstStyle/>
          <a:p>
            <a:r>
              <a:rPr lang="en-US" sz="3000" dirty="0" smtClean="0"/>
              <a:t>Charles Davis</a:t>
            </a:r>
          </a:p>
          <a:p>
            <a:pPr lvl="1"/>
            <a:r>
              <a:rPr lang="en-US" sz="3000" dirty="0" smtClean="0"/>
              <a:t>Custodian</a:t>
            </a:r>
          </a:p>
          <a:p>
            <a:pPr lvl="1"/>
            <a:r>
              <a:rPr lang="en-US" sz="3000" dirty="0" smtClean="0"/>
              <a:t>Denied 7 Times</a:t>
            </a:r>
          </a:p>
          <a:p>
            <a:pPr lvl="2"/>
            <a:r>
              <a:rPr lang="en-US" sz="2700" dirty="0" smtClean="0"/>
              <a:t>Head Custodian</a:t>
            </a:r>
          </a:p>
          <a:p>
            <a:pPr marL="667512" lvl="2" indent="0">
              <a:buNone/>
            </a:pPr>
            <a:endParaRPr lang="en-US" sz="2700" dirty="0" smtClean="0"/>
          </a:p>
          <a:p>
            <a:pPr lvl="1"/>
            <a:r>
              <a:rPr lang="en-US" sz="3000" dirty="0" smtClean="0"/>
              <a:t>EEOC </a:t>
            </a:r>
          </a:p>
          <a:p>
            <a:pPr lvl="2"/>
            <a:r>
              <a:rPr lang="en-US" sz="2700" dirty="0" smtClean="0"/>
              <a:t>Race Discrimination</a:t>
            </a:r>
          </a:p>
          <a:p>
            <a:pPr lvl="2"/>
            <a:r>
              <a:rPr lang="en-US" sz="2700" dirty="0" smtClean="0"/>
              <a:t>Retaliation</a:t>
            </a:r>
          </a:p>
        </p:txBody>
      </p:sp>
      <p:pic>
        <p:nvPicPr>
          <p:cNvPr id="1026" name="Picture 2" descr="C:\Users\jdat76\AppData\Local\Microsoft\Windows\Temporary Internet Files\Content.IE5\5XOBAIJW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22683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dat76\AppData\Local\Microsoft\Windows\Temporary Internet Files\Content.IE5\SKHLEWGA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22683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560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101003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90"/>
          <a:stretch>
            <a:fillRect/>
          </a:stretch>
        </p:blipFill>
        <p:spPr>
          <a:xfrm>
            <a:off x="2515271" y="1462134"/>
            <a:ext cx="4113458" cy="3096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P101001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0613225">
            <a:off x="6781800" y="1462133"/>
            <a:ext cx="2121389" cy="2827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P101002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0603924">
            <a:off x="246784" y="4402366"/>
            <a:ext cx="2859263" cy="2144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62000" y="152400"/>
            <a:ext cx="7772400" cy="10668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Networking</a:t>
            </a:r>
            <a:endParaRPr kumimoji="0" lang="en-US" sz="74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IMG_20140621_184030.jpg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72150">
            <a:off x="5979900" y="4558283"/>
            <a:ext cx="2998056" cy="2168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P1010009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260236" y="4807886"/>
            <a:ext cx="2623528" cy="1786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967011">
            <a:off x="-35085" y="2039468"/>
            <a:ext cx="2656526" cy="1809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018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362456"/>
          </a:xfrm>
        </p:spPr>
        <p:txBody>
          <a:bodyPr/>
          <a:lstStyle/>
          <a:p>
            <a:pPr algn="ctr"/>
            <a:r>
              <a:rPr lang="en-US" sz="7400" dirty="0" smtClean="0"/>
              <a:t>We Appreciate You!</a:t>
            </a:r>
            <a:endParaRPr lang="en-US" sz="7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70186" y="2590800"/>
            <a:ext cx="8003628" cy="3785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707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10433905_778159428890351_3419884184916348736_n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79695"/>
            <a:ext cx="5647708" cy="4325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912" y="132892"/>
            <a:ext cx="1613688" cy="2153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 descr="GlassDoor"/>
          <p:cNvPicPr>
            <a:picLocks noGrp="1" noChangeAspect="1"/>
          </p:cNvPicPr>
          <p:nvPr/>
        </p:nvPicPr>
        <p:blipFill rotWithShape="1">
          <a:blip r:embed="rId5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4859490"/>
            <a:ext cx="3048000" cy="1846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9" name="Picture 18" descr="10378064_10152109678426767_195540973503768469_n"/>
          <p:cNvPicPr>
            <a:picLocks noGrp="1" noChangeAspect="1"/>
          </p:cNvPicPr>
          <p:nvPr isPhoto="1"/>
        </p:nvPicPr>
        <p:blipFill>
          <a:blip r:embed="rId6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"/>
            <a:ext cx="3048000" cy="4679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806" y="2609088"/>
            <a:ext cx="5763794" cy="1505712"/>
          </a:xfrm>
        </p:spPr>
        <p:txBody>
          <a:bodyPr>
            <a:noAutofit/>
          </a:bodyPr>
          <a:lstStyle/>
          <a:p>
            <a:pPr algn="ctr"/>
            <a:r>
              <a:rPr lang="en-US" sz="5500" b="1" dirty="0" smtClean="0"/>
              <a:t>Thank You!</a:t>
            </a:r>
            <a:endParaRPr lang="en-US" sz="55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31" r="23153"/>
          <a:stretch/>
        </p:blipFill>
        <p:spPr>
          <a:xfrm>
            <a:off x="5181600" y="151333"/>
            <a:ext cx="2096814" cy="2134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81"/>
          <a:stretch/>
        </p:blipFill>
        <p:spPr>
          <a:xfrm rot="5400000">
            <a:off x="3175470" y="356071"/>
            <a:ext cx="2134666" cy="1725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74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362456"/>
          </a:xfrm>
        </p:spPr>
        <p:txBody>
          <a:bodyPr/>
          <a:lstStyle/>
          <a:p>
            <a:pPr algn="ctr"/>
            <a:r>
              <a:rPr lang="en-US" sz="7400" dirty="0" smtClean="0"/>
              <a:t>Student Conference</a:t>
            </a:r>
            <a:endParaRPr lang="en-US" sz="7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1385888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June 21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and 22</a:t>
            </a:r>
            <a:r>
              <a:rPr lang="en-US" sz="3000" baseline="30000" dirty="0" smtClean="0"/>
              <a:t>nd</a:t>
            </a:r>
            <a:endParaRPr lang="en-US" sz="3000" dirty="0" smtClean="0"/>
          </a:p>
          <a:p>
            <a:pPr algn="ctr"/>
            <a:r>
              <a:rPr lang="en-US" sz="3000" dirty="0" smtClean="0"/>
              <a:t>Rosen Centre Hotel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277976" y="2755737"/>
            <a:ext cx="4588048" cy="38623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352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Student Conference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0812" y="1169448"/>
            <a:ext cx="4040188" cy="659352"/>
          </a:xfrm>
        </p:spPr>
        <p:txBody>
          <a:bodyPr/>
          <a:lstStyle/>
          <a:p>
            <a:pPr algn="ctr"/>
            <a:r>
              <a:rPr lang="en-US" dirty="0" smtClean="0"/>
              <a:t>June 21</a:t>
            </a:r>
            <a:r>
              <a:rPr lang="en-US" baseline="30000" dirty="0" smtClean="0"/>
              <a:t>st</a:t>
            </a:r>
            <a:r>
              <a:rPr lang="en-US" dirty="0" smtClean="0"/>
              <a:t> – Day 1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267200" y="1143000"/>
            <a:ext cx="4041775" cy="654843"/>
          </a:xfrm>
        </p:spPr>
        <p:txBody>
          <a:bodyPr/>
          <a:lstStyle/>
          <a:p>
            <a:pPr algn="ctr"/>
            <a:r>
              <a:rPr lang="en-US" dirty="0" smtClean="0"/>
              <a:t>June 22</a:t>
            </a:r>
            <a:r>
              <a:rPr lang="en-US" baseline="30000" dirty="0" smtClean="0"/>
              <a:t>nd</a:t>
            </a:r>
            <a:r>
              <a:rPr lang="en-US" dirty="0" smtClean="0"/>
              <a:t> – Day 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4040188" cy="46077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Welcome  Keynote</a:t>
            </a:r>
          </a:p>
          <a:p>
            <a:pPr lvl="1"/>
            <a:r>
              <a:rPr lang="en-US" dirty="0" smtClean="0"/>
              <a:t>Simon Bailey</a:t>
            </a:r>
          </a:p>
          <a:p>
            <a:pPr lvl="1"/>
            <a:r>
              <a:rPr lang="en-US" dirty="0" smtClean="0"/>
              <a:t>Award Presentations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Concurrent Sessions</a:t>
            </a:r>
          </a:p>
          <a:p>
            <a:pPr lvl="1"/>
            <a:r>
              <a:rPr lang="en-US" dirty="0" smtClean="0"/>
              <a:t>Now is Your Time</a:t>
            </a:r>
          </a:p>
          <a:p>
            <a:pPr lvl="1"/>
            <a:r>
              <a:rPr lang="en-US" dirty="0" smtClean="0"/>
              <a:t>Recruitment Marketing</a:t>
            </a:r>
          </a:p>
          <a:p>
            <a:pPr lvl="1"/>
            <a:r>
              <a:rPr lang="en-US" dirty="0" smtClean="0"/>
              <a:t>The Aging Workforce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General Session</a:t>
            </a:r>
          </a:p>
          <a:p>
            <a:pPr lvl="1"/>
            <a:r>
              <a:rPr lang="en-US" dirty="0" smtClean="0"/>
              <a:t>Ready, Set, Go!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Networking Reception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607720"/>
          </a:xfrm>
        </p:spPr>
        <p:txBody>
          <a:bodyPr/>
          <a:lstStyle/>
          <a:p>
            <a:r>
              <a:rPr lang="en-US" dirty="0" smtClean="0"/>
              <a:t>General Session</a:t>
            </a:r>
          </a:p>
          <a:p>
            <a:pPr lvl="1"/>
            <a:r>
              <a:rPr lang="en-US" dirty="0" smtClean="0"/>
              <a:t>Michael P. Aitken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Closing General Session</a:t>
            </a:r>
          </a:p>
          <a:p>
            <a:pPr lvl="1"/>
            <a:r>
              <a:rPr lang="en-US" dirty="0" smtClean="0"/>
              <a:t>Jon </a:t>
            </a:r>
            <a:r>
              <a:rPr lang="en-US" dirty="0" err="1" smtClean="0"/>
              <a:t>Petz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886200"/>
            <a:ext cx="3603862" cy="2705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852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8988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Simon Bailey</a:t>
            </a:r>
            <a:br>
              <a:rPr lang="en-US" b="1" dirty="0" smtClean="0"/>
            </a:br>
            <a:r>
              <a:rPr lang="en-US" sz="3000" dirty="0" smtClean="0"/>
              <a:t>“Shift Your Brilliance”</a:t>
            </a:r>
            <a:endParaRPr lang="en-US" sz="3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2724150"/>
            <a:ext cx="4800600" cy="3600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4800" y="2362200"/>
            <a:ext cx="38100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100" b="1" dirty="0" smtClean="0"/>
              <a:t>See Differently</a:t>
            </a:r>
          </a:p>
          <a:p>
            <a:pPr marL="342900" indent="-342900">
              <a:buFont typeface="+mj-lt"/>
              <a:buAutoNum type="arabicPeriod"/>
            </a:pPr>
            <a:endParaRPr lang="en-US" sz="2100" b="1" dirty="0"/>
          </a:p>
          <a:p>
            <a:pPr marL="342900" indent="-342900">
              <a:buFont typeface="+mj-lt"/>
              <a:buAutoNum type="arabicPeriod"/>
            </a:pPr>
            <a:r>
              <a:rPr lang="en-US" sz="2100" b="1" dirty="0" smtClean="0"/>
              <a:t>Harness the Power of You</a:t>
            </a:r>
          </a:p>
          <a:p>
            <a:pPr marL="342900" indent="-342900">
              <a:buFont typeface="+mj-lt"/>
              <a:buAutoNum type="arabicPeriod"/>
            </a:pPr>
            <a:endParaRPr lang="en-US" sz="2100" b="1" dirty="0"/>
          </a:p>
          <a:p>
            <a:pPr marL="342900" indent="-342900">
              <a:buFont typeface="+mj-lt"/>
              <a:buAutoNum type="arabicPeriod"/>
            </a:pPr>
            <a:r>
              <a:rPr lang="en-US" sz="2100" b="1" dirty="0" smtClean="0"/>
              <a:t>Ignite a Fresh Vision</a:t>
            </a:r>
          </a:p>
          <a:p>
            <a:pPr marL="342900" indent="-342900">
              <a:buFont typeface="+mj-lt"/>
              <a:buAutoNum type="arabicPeriod"/>
            </a:pPr>
            <a:endParaRPr lang="en-US" sz="2100" b="1" dirty="0"/>
          </a:p>
          <a:p>
            <a:pPr marL="342900" indent="-342900">
              <a:buFont typeface="+mj-lt"/>
              <a:buAutoNum type="arabicPeriod"/>
            </a:pPr>
            <a:r>
              <a:rPr lang="en-US" sz="2100" b="1" dirty="0" smtClean="0"/>
              <a:t>Fuel Your Mind</a:t>
            </a:r>
          </a:p>
          <a:p>
            <a:pPr marL="342900" indent="-342900">
              <a:buFont typeface="+mj-lt"/>
              <a:buAutoNum type="arabicPeriod"/>
            </a:pPr>
            <a:endParaRPr lang="en-US" sz="2100" b="1" dirty="0"/>
          </a:p>
          <a:p>
            <a:pPr marL="342900" indent="-342900">
              <a:buFont typeface="+mj-lt"/>
              <a:buAutoNum type="arabicPeriod"/>
            </a:pPr>
            <a:r>
              <a:rPr lang="en-US" sz="2100" b="1" dirty="0" smtClean="0"/>
              <a:t>Take the Wheel</a:t>
            </a:r>
          </a:p>
          <a:p>
            <a:pPr marL="342900" indent="-342900">
              <a:buFont typeface="+mj-lt"/>
              <a:buAutoNum type="arabicPeriod"/>
            </a:pPr>
            <a:endParaRPr lang="en-US" sz="2100" b="1" dirty="0"/>
          </a:p>
          <a:p>
            <a:pPr marL="342900" indent="-342900">
              <a:buFont typeface="+mj-lt"/>
              <a:buAutoNum type="arabicPeriod"/>
            </a:pPr>
            <a:r>
              <a:rPr lang="en-US" sz="2100" b="1" dirty="0" smtClean="0"/>
              <a:t>Engage Your Gears</a:t>
            </a:r>
          </a:p>
          <a:p>
            <a:pPr marL="342900" indent="-342900">
              <a:buFont typeface="+mj-lt"/>
              <a:buAutoNum type="arabicPeriod"/>
            </a:pPr>
            <a:endParaRPr lang="en-US" sz="2100" b="1" dirty="0"/>
          </a:p>
          <a:p>
            <a:pPr marL="342900" indent="-342900">
              <a:buFont typeface="+mj-lt"/>
              <a:buAutoNum type="arabicPeriod"/>
            </a:pPr>
            <a:r>
              <a:rPr lang="en-US" sz="2100" b="1" dirty="0" smtClean="0"/>
              <a:t>Restart Your Engine</a:t>
            </a:r>
            <a:endParaRPr lang="en-US" sz="2100" b="1" dirty="0"/>
          </a:p>
        </p:txBody>
      </p:sp>
    </p:spTree>
    <p:extLst>
      <p:ext uri="{BB962C8B-B14F-4D97-AF65-F5344CB8AC3E}">
        <p14:creationId xmlns="" xmlns:p14="http://schemas.microsoft.com/office/powerpoint/2010/main" val="25632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smtClean="0"/>
              <a:t>Jon </a:t>
            </a:r>
            <a:r>
              <a:rPr lang="en-US" sz="5600" b="1" dirty="0" err="1" smtClean="0"/>
              <a:t>Petz</a:t>
            </a:r>
            <a:r>
              <a:rPr lang="en-US" sz="5600" b="1" dirty="0" smtClean="0"/>
              <a:t/>
            </a:r>
            <a:br>
              <a:rPr lang="en-US" sz="5600" b="1" dirty="0" smtClean="0"/>
            </a:br>
            <a:r>
              <a:rPr lang="en-US" sz="3700" dirty="0" smtClean="0"/>
              <a:t>“It’s Showtime, and Life Isn’t a Dress Rehearsal”</a:t>
            </a:r>
            <a:endParaRPr lang="en-US" sz="3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1905000"/>
            <a:ext cx="3117270" cy="476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133600"/>
            <a:ext cx="8229600" cy="464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Give a Showtime Moment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Take Opportunity to Engage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Look at the Bigger Picture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Nobody Remembers Boring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/>
              <a:t>Don’t </a:t>
            </a:r>
            <a:r>
              <a:rPr lang="en-US" sz="2400" b="1" dirty="0" smtClean="0"/>
              <a:t>Limit Yourself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3335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066800"/>
            <a:ext cx="8610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+mj-lt"/>
              </a:rPr>
              <a:t>Z	Y	X	W</a:t>
            </a:r>
          </a:p>
          <a:p>
            <a:pPr marL="0" indent="0" algn="ctr">
              <a:buNone/>
            </a:pPr>
            <a:r>
              <a:rPr lang="en-US" sz="6000" dirty="0" smtClean="0">
                <a:latin typeface="+mj-lt"/>
              </a:rPr>
              <a:t>V	U	T	S	R	Q	P	O	N</a:t>
            </a:r>
          </a:p>
          <a:p>
            <a:pPr marL="0" indent="0" algn="ctr">
              <a:buNone/>
            </a:pPr>
            <a:r>
              <a:rPr lang="en-US" sz="6000" dirty="0" smtClean="0">
                <a:latin typeface="+mj-lt"/>
              </a:rPr>
              <a:t>M	L	K	J	I	H	G</a:t>
            </a:r>
          </a:p>
          <a:p>
            <a:pPr marL="0" indent="0" algn="ctr">
              <a:buNone/>
            </a:pPr>
            <a:r>
              <a:rPr lang="en-US" sz="6000" dirty="0" smtClean="0">
                <a:latin typeface="+mj-lt"/>
              </a:rPr>
              <a:t>F	E	D	C	B	A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66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295400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 smtClean="0"/>
              <a:t>2013 – 2014 Outstanding Student Chapter Award</a:t>
            </a:r>
            <a:endParaRPr lang="en-US" sz="5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2971800"/>
            <a:ext cx="3810000" cy="2895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smtClean="0"/>
              <a:t>One of 26 Universities Nationwide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Promotion of the Assurance of Learning Assessment</a:t>
            </a:r>
            <a:r>
              <a:rPr lang="en-US" sz="2500" b="1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endParaRPr lang="en-US" sz="2500" dirty="0" smtClean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2584671"/>
            <a:ext cx="4883150" cy="3663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200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456"/>
          </a:xfrm>
        </p:spPr>
        <p:txBody>
          <a:bodyPr/>
          <a:lstStyle/>
          <a:p>
            <a:pPr algn="ctr"/>
            <a:r>
              <a:rPr lang="en-US" sz="7400" dirty="0" smtClean="0"/>
              <a:t>Annual Conference</a:t>
            </a:r>
            <a:endParaRPr lang="en-US" sz="7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90688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June 22</a:t>
            </a:r>
            <a:r>
              <a:rPr lang="en-US" sz="3000" baseline="30000" dirty="0" smtClean="0"/>
              <a:t>nd</a:t>
            </a:r>
            <a:r>
              <a:rPr lang="en-US" sz="3000" dirty="0"/>
              <a:t> </a:t>
            </a:r>
            <a:r>
              <a:rPr lang="en-US" sz="3000" dirty="0" smtClean="0"/>
              <a:t>– 25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</a:t>
            </a:r>
          </a:p>
          <a:p>
            <a:pPr algn="ctr"/>
            <a:r>
              <a:rPr lang="en-US" sz="3000" dirty="0" smtClean="0"/>
              <a:t>Orange County Convention Center - West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082" y="3124200"/>
            <a:ext cx="5965837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658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10832</TotalTime>
  <Words>554</Words>
  <Application>Microsoft Office PowerPoint</Application>
  <PresentationFormat>On-screen Show (4:3)</PresentationFormat>
  <Paragraphs>187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Slide 1</vt:lpstr>
      <vt:lpstr>Slide 2</vt:lpstr>
      <vt:lpstr>Student Conference</vt:lpstr>
      <vt:lpstr>Student Conference</vt:lpstr>
      <vt:lpstr>Simon Bailey “Shift Your Brilliance”</vt:lpstr>
      <vt:lpstr>Jon Petz “It’s Showtime, and Life Isn’t a Dress Rehearsal”</vt:lpstr>
      <vt:lpstr>Slide 7</vt:lpstr>
      <vt:lpstr>2013 – 2014 Outstanding Student Chapter Award</vt:lpstr>
      <vt:lpstr>Annual Conference</vt:lpstr>
      <vt:lpstr>Annual Conference</vt:lpstr>
      <vt:lpstr>Robin Roberts “Good Morning America” News Anchor, Women’s Basketball Hall of Famer </vt:lpstr>
      <vt:lpstr>Heather Abbot, PHR Boston Marathon Bombing Survivor Life Hacks </vt:lpstr>
      <vt:lpstr>Tom Friedman New York Times Award Winning Journalist Five Ways to Thrive in a Hyper-connected World</vt:lpstr>
      <vt:lpstr>Annual Conference</vt:lpstr>
      <vt:lpstr>David Novak President and CEO  YUM! Brands (KFC, Taco Bell, etc.)</vt:lpstr>
      <vt:lpstr>Slide 16</vt:lpstr>
      <vt:lpstr>Employment Law &amp; Legislation</vt:lpstr>
      <vt:lpstr>Anti-Retaliation Provisions</vt:lpstr>
      <vt:lpstr>TRIVIA TIME!</vt:lpstr>
      <vt:lpstr>Schwirse v. OWCP</vt:lpstr>
      <vt:lpstr>EEOC v. Walgreens Co.</vt:lpstr>
      <vt:lpstr>Davis v. Unified School District</vt:lpstr>
      <vt:lpstr>Slide 23</vt:lpstr>
      <vt:lpstr>We Appreciate You!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Daphne Leon Guerrero</dc:creator>
  <cp:lastModifiedBy>nathant</cp:lastModifiedBy>
  <cp:revision>168</cp:revision>
  <dcterms:created xsi:type="dcterms:W3CDTF">2014-07-10T07:24:02Z</dcterms:created>
  <dcterms:modified xsi:type="dcterms:W3CDTF">2014-08-06T23:53:29Z</dcterms:modified>
</cp:coreProperties>
</file>