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33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E0D01F-97C0-4290-ADCA-950FACE2F0EF}"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E03C6-B8E1-4D49-9F0F-750B0B6EB53D}" type="slidenum">
              <a:rPr lang="en-US" smtClean="0"/>
              <a:t>‹#›</a:t>
            </a:fld>
            <a:endParaRPr lang="en-US"/>
          </a:p>
        </p:txBody>
      </p:sp>
    </p:spTree>
    <p:extLst>
      <p:ext uri="{BB962C8B-B14F-4D97-AF65-F5344CB8AC3E}">
        <p14:creationId xmlns:p14="http://schemas.microsoft.com/office/powerpoint/2010/main" val="3693775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E0D01F-97C0-4290-ADCA-950FACE2F0EF}"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E03C6-B8E1-4D49-9F0F-750B0B6EB53D}" type="slidenum">
              <a:rPr lang="en-US" smtClean="0"/>
              <a:t>‹#›</a:t>
            </a:fld>
            <a:endParaRPr lang="en-US"/>
          </a:p>
        </p:txBody>
      </p:sp>
    </p:spTree>
    <p:extLst>
      <p:ext uri="{BB962C8B-B14F-4D97-AF65-F5344CB8AC3E}">
        <p14:creationId xmlns:p14="http://schemas.microsoft.com/office/powerpoint/2010/main" val="2477261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E0D01F-97C0-4290-ADCA-950FACE2F0EF}"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E03C6-B8E1-4D49-9F0F-750B0B6EB53D}" type="slidenum">
              <a:rPr lang="en-US" smtClean="0"/>
              <a:t>‹#›</a:t>
            </a:fld>
            <a:endParaRPr lang="en-US"/>
          </a:p>
        </p:txBody>
      </p:sp>
    </p:spTree>
    <p:extLst>
      <p:ext uri="{BB962C8B-B14F-4D97-AF65-F5344CB8AC3E}">
        <p14:creationId xmlns:p14="http://schemas.microsoft.com/office/powerpoint/2010/main" val="331233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E0D01F-97C0-4290-ADCA-950FACE2F0EF}"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E03C6-B8E1-4D49-9F0F-750B0B6EB53D}" type="slidenum">
              <a:rPr lang="en-US" smtClean="0"/>
              <a:t>‹#›</a:t>
            </a:fld>
            <a:endParaRPr lang="en-US"/>
          </a:p>
        </p:txBody>
      </p:sp>
    </p:spTree>
    <p:extLst>
      <p:ext uri="{BB962C8B-B14F-4D97-AF65-F5344CB8AC3E}">
        <p14:creationId xmlns:p14="http://schemas.microsoft.com/office/powerpoint/2010/main" val="3305515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E0D01F-97C0-4290-ADCA-950FACE2F0EF}"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E03C6-B8E1-4D49-9F0F-750B0B6EB53D}" type="slidenum">
              <a:rPr lang="en-US" smtClean="0"/>
              <a:t>‹#›</a:t>
            </a:fld>
            <a:endParaRPr lang="en-US"/>
          </a:p>
        </p:txBody>
      </p:sp>
    </p:spTree>
    <p:extLst>
      <p:ext uri="{BB962C8B-B14F-4D97-AF65-F5344CB8AC3E}">
        <p14:creationId xmlns:p14="http://schemas.microsoft.com/office/powerpoint/2010/main" val="2936644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E0D01F-97C0-4290-ADCA-950FACE2F0EF}"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E03C6-B8E1-4D49-9F0F-750B0B6EB53D}" type="slidenum">
              <a:rPr lang="en-US" smtClean="0"/>
              <a:t>‹#›</a:t>
            </a:fld>
            <a:endParaRPr lang="en-US"/>
          </a:p>
        </p:txBody>
      </p:sp>
    </p:spTree>
    <p:extLst>
      <p:ext uri="{BB962C8B-B14F-4D97-AF65-F5344CB8AC3E}">
        <p14:creationId xmlns:p14="http://schemas.microsoft.com/office/powerpoint/2010/main" val="443098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E0D01F-97C0-4290-ADCA-950FACE2F0EF}" type="datetimeFigureOut">
              <a:rPr lang="en-US" smtClean="0"/>
              <a:t>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9E03C6-B8E1-4D49-9F0F-750B0B6EB53D}" type="slidenum">
              <a:rPr lang="en-US" smtClean="0"/>
              <a:t>‹#›</a:t>
            </a:fld>
            <a:endParaRPr lang="en-US"/>
          </a:p>
        </p:txBody>
      </p:sp>
    </p:spTree>
    <p:extLst>
      <p:ext uri="{BB962C8B-B14F-4D97-AF65-F5344CB8AC3E}">
        <p14:creationId xmlns:p14="http://schemas.microsoft.com/office/powerpoint/2010/main" val="95787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E0D01F-97C0-4290-ADCA-950FACE2F0EF}" type="datetimeFigureOut">
              <a:rPr lang="en-US" smtClean="0"/>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9E03C6-B8E1-4D49-9F0F-750B0B6EB53D}" type="slidenum">
              <a:rPr lang="en-US" smtClean="0"/>
              <a:t>‹#›</a:t>
            </a:fld>
            <a:endParaRPr lang="en-US"/>
          </a:p>
        </p:txBody>
      </p:sp>
    </p:spTree>
    <p:extLst>
      <p:ext uri="{BB962C8B-B14F-4D97-AF65-F5344CB8AC3E}">
        <p14:creationId xmlns:p14="http://schemas.microsoft.com/office/powerpoint/2010/main" val="175205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E0D01F-97C0-4290-ADCA-950FACE2F0EF}" type="datetimeFigureOut">
              <a:rPr lang="en-US" smtClean="0"/>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9E03C6-B8E1-4D49-9F0F-750B0B6EB53D}" type="slidenum">
              <a:rPr lang="en-US" smtClean="0"/>
              <a:t>‹#›</a:t>
            </a:fld>
            <a:endParaRPr lang="en-US"/>
          </a:p>
        </p:txBody>
      </p:sp>
    </p:spTree>
    <p:extLst>
      <p:ext uri="{BB962C8B-B14F-4D97-AF65-F5344CB8AC3E}">
        <p14:creationId xmlns:p14="http://schemas.microsoft.com/office/powerpoint/2010/main" val="2602077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E0D01F-97C0-4290-ADCA-950FACE2F0EF}"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E03C6-B8E1-4D49-9F0F-750B0B6EB53D}" type="slidenum">
              <a:rPr lang="en-US" smtClean="0"/>
              <a:t>‹#›</a:t>
            </a:fld>
            <a:endParaRPr lang="en-US"/>
          </a:p>
        </p:txBody>
      </p:sp>
    </p:spTree>
    <p:extLst>
      <p:ext uri="{BB962C8B-B14F-4D97-AF65-F5344CB8AC3E}">
        <p14:creationId xmlns:p14="http://schemas.microsoft.com/office/powerpoint/2010/main" val="2993347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E0D01F-97C0-4290-ADCA-950FACE2F0EF}"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E03C6-B8E1-4D49-9F0F-750B0B6EB53D}" type="slidenum">
              <a:rPr lang="en-US" smtClean="0"/>
              <a:t>‹#›</a:t>
            </a:fld>
            <a:endParaRPr lang="en-US"/>
          </a:p>
        </p:txBody>
      </p:sp>
    </p:spTree>
    <p:extLst>
      <p:ext uri="{BB962C8B-B14F-4D97-AF65-F5344CB8AC3E}">
        <p14:creationId xmlns:p14="http://schemas.microsoft.com/office/powerpoint/2010/main" val="543982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E0D01F-97C0-4290-ADCA-950FACE2F0EF}" type="datetimeFigureOut">
              <a:rPr lang="en-US" smtClean="0"/>
              <a:t>1/21/2015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9E03C6-B8E1-4D49-9F0F-750B0B6EB53D}" type="slidenum">
              <a:rPr lang="en-US" smtClean="0"/>
              <a:t>‹#›</a:t>
            </a:fld>
            <a:endParaRPr lang="en-US"/>
          </a:p>
        </p:txBody>
      </p:sp>
    </p:spTree>
    <p:extLst>
      <p:ext uri="{BB962C8B-B14F-4D97-AF65-F5344CB8AC3E}">
        <p14:creationId xmlns:p14="http://schemas.microsoft.com/office/powerpoint/2010/main" val="2864558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osha.gov/html/RAmap.html" TargetMode="External"/><Relationship Id="rId2" Type="http://schemas.openxmlformats.org/officeDocument/2006/relationships/hyperlink" Target="#reporting_1"/><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90600"/>
            <a:ext cx="8229600" cy="5638801"/>
          </a:xfrm>
        </p:spPr>
        <p:txBody>
          <a:bodyPr>
            <a:noAutofit/>
          </a:bodyPr>
          <a:lstStyle/>
          <a:p>
            <a:pPr algn="l"/>
            <a:r>
              <a:rPr lang="en-US" sz="1800" dirty="0" smtClean="0">
                <a:hlinkClick r:id="rId2" tooltip="What am I required to report under the new rule as of January 1, 2015?"/>
              </a:rPr>
              <a:t>What am I required to report under the new rule as of January 1, 2015?</a:t>
            </a:r>
            <a:r>
              <a:rPr lang="en-US" sz="1800" dirty="0" smtClean="0"/>
              <a:t/>
            </a:r>
            <a:br>
              <a:rPr lang="en-US" sz="1800" dirty="0" smtClean="0"/>
            </a:br>
            <a:r>
              <a:rPr lang="en-US" sz="1800" b="1" i="1" dirty="0" smtClean="0">
                <a:solidFill>
                  <a:srgbClr val="C00000"/>
                </a:solidFill>
                <a:effectLst/>
              </a:rPr>
              <a:t>Previously</a:t>
            </a:r>
            <a:r>
              <a:rPr lang="en-US" sz="1800" dirty="0" smtClean="0">
                <a:effectLst/>
              </a:rPr>
              <a:t>, employers had to report the following events to OSHA:</a:t>
            </a:r>
            <a:br>
              <a:rPr lang="en-US" sz="1800" dirty="0" smtClean="0">
                <a:effectLst/>
              </a:rPr>
            </a:br>
            <a:r>
              <a:rPr lang="en-US" sz="1800" dirty="0" smtClean="0">
                <a:effectLst/>
              </a:rPr>
              <a:t>-All work-related fatalities</a:t>
            </a:r>
            <a:br>
              <a:rPr lang="en-US" sz="1800" dirty="0" smtClean="0">
                <a:effectLst/>
              </a:rPr>
            </a:br>
            <a:r>
              <a:rPr lang="en-US" sz="1800" dirty="0" smtClean="0">
                <a:effectLst/>
              </a:rPr>
              <a:t>-All work-related hospitalizations of three or more employees</a:t>
            </a:r>
            <a:br>
              <a:rPr lang="en-US" sz="1800" dirty="0" smtClean="0">
                <a:effectLst/>
              </a:rPr>
            </a:br>
            <a:r>
              <a:rPr lang="en-US" sz="1800" b="1" i="1" dirty="0" smtClean="0">
                <a:solidFill>
                  <a:srgbClr val="C00000"/>
                </a:solidFill>
                <a:effectLst/>
              </a:rPr>
              <a:t>Now</a:t>
            </a:r>
            <a:r>
              <a:rPr lang="en-US" sz="1800" dirty="0" smtClean="0">
                <a:effectLst/>
              </a:rPr>
              <a:t>, employers have to report the following events to OSHA:</a:t>
            </a:r>
            <a:br>
              <a:rPr lang="en-US" sz="1800" dirty="0" smtClean="0">
                <a:effectLst/>
              </a:rPr>
            </a:br>
            <a:r>
              <a:rPr lang="en-US" sz="1800" dirty="0" smtClean="0">
                <a:effectLst/>
              </a:rPr>
              <a:t>-All work-related fatalities </a:t>
            </a:r>
            <a:br>
              <a:rPr lang="en-US" sz="1800" dirty="0" smtClean="0">
                <a:effectLst/>
              </a:rPr>
            </a:br>
            <a:r>
              <a:rPr lang="en-US" sz="1800" dirty="0" smtClean="0">
                <a:effectLst/>
              </a:rPr>
              <a:t>-All work-related in-patient hospitalizations of one or more employees</a:t>
            </a:r>
            <a:br>
              <a:rPr lang="en-US" sz="1800" dirty="0" smtClean="0">
                <a:effectLst/>
              </a:rPr>
            </a:br>
            <a:r>
              <a:rPr lang="en-US" sz="1800" dirty="0" smtClean="0">
                <a:effectLst/>
              </a:rPr>
              <a:t>-All work-related amputations</a:t>
            </a:r>
            <a:br>
              <a:rPr lang="en-US" sz="1800" dirty="0" smtClean="0">
                <a:effectLst/>
              </a:rPr>
            </a:br>
            <a:r>
              <a:rPr lang="en-US" sz="1800" dirty="0" smtClean="0">
                <a:effectLst/>
              </a:rPr>
              <a:t>-All work-related losses of an eye</a:t>
            </a:r>
            <a:br>
              <a:rPr lang="en-US" sz="1800" dirty="0" smtClean="0">
                <a:effectLst/>
              </a:rPr>
            </a:br>
            <a:r>
              <a:rPr lang="en-US" sz="1800" i="1" dirty="0" smtClean="0">
                <a:effectLst/>
              </a:rPr>
              <a:t>Employers must report work-related fatalities within</a:t>
            </a:r>
            <a:r>
              <a:rPr lang="en-US" sz="1800" b="1" i="1" dirty="0" smtClean="0">
                <a:effectLst/>
              </a:rPr>
              <a:t> </a:t>
            </a:r>
            <a:r>
              <a:rPr lang="en-US" sz="1800" b="1" i="1" dirty="0" smtClean="0">
                <a:solidFill>
                  <a:srgbClr val="C00000"/>
                </a:solidFill>
                <a:effectLst/>
              </a:rPr>
              <a:t>8 hours of finding out about it.</a:t>
            </a:r>
            <a:br>
              <a:rPr lang="en-US" sz="1800" b="1" i="1" dirty="0" smtClean="0">
                <a:solidFill>
                  <a:srgbClr val="C00000"/>
                </a:solidFill>
                <a:effectLst/>
              </a:rPr>
            </a:br>
            <a:r>
              <a:rPr lang="en-US" sz="1800" b="1" i="1" dirty="0" smtClean="0">
                <a:effectLst/>
              </a:rPr>
              <a:t>* </a:t>
            </a:r>
            <a:r>
              <a:rPr lang="en-US" sz="1800" dirty="0" smtClean="0">
                <a:effectLst/>
              </a:rPr>
              <a:t>For any in-patient hospitalization, amputation, or eye loss </a:t>
            </a:r>
            <a:r>
              <a:rPr lang="en-US" sz="1800" b="1" dirty="0" smtClean="0">
                <a:solidFill>
                  <a:srgbClr val="C00000"/>
                </a:solidFill>
                <a:effectLst/>
              </a:rPr>
              <a:t>employers must report the incident within 24 hours of learning about it.</a:t>
            </a:r>
            <a:r>
              <a:rPr lang="en-US" sz="1800" dirty="0" smtClean="0">
                <a:effectLst/>
              </a:rPr>
              <a:t/>
            </a:r>
            <a:br>
              <a:rPr lang="en-US" sz="1800" dirty="0" smtClean="0">
                <a:effectLst/>
              </a:rPr>
            </a:br>
            <a:r>
              <a:rPr lang="en-US" sz="1800" dirty="0" smtClean="0">
                <a:effectLst/>
              </a:rPr>
              <a:t>*Only fatalities occurring within 30 days of the work-related incident must be reported to OSHA. Further, for an inpatient hospitalization, amputation or loss of an eye, then incidents must be reported to OSHA only if they occur within </a:t>
            </a:r>
            <a:r>
              <a:rPr lang="en-US" sz="1800" dirty="0" smtClean="0">
                <a:solidFill>
                  <a:srgbClr val="C00000"/>
                </a:solidFill>
                <a:effectLst/>
              </a:rPr>
              <a:t>*24 hours of the work-related incident.</a:t>
            </a:r>
            <a:r>
              <a:rPr lang="en-US" sz="1800" dirty="0" smtClean="0">
                <a:effectLst/>
              </a:rPr>
              <a:t/>
            </a:r>
            <a:br>
              <a:rPr lang="en-US" sz="1800" dirty="0" smtClean="0">
                <a:effectLst/>
              </a:rPr>
            </a:br>
            <a:r>
              <a:rPr lang="en-US" sz="1800" dirty="0" smtClean="0">
                <a:effectLst/>
              </a:rPr>
              <a:t>Employers have three options for reporting the event: </a:t>
            </a:r>
            <a:br>
              <a:rPr lang="en-US" sz="1800" dirty="0" smtClean="0">
                <a:effectLst/>
              </a:rPr>
            </a:br>
            <a:r>
              <a:rPr lang="en-US" sz="1800" i="1" dirty="0" smtClean="0">
                <a:effectLst/>
              </a:rPr>
              <a:t>By telephone</a:t>
            </a:r>
            <a:r>
              <a:rPr lang="en-US" sz="1800" dirty="0" smtClean="0">
                <a:effectLst/>
              </a:rPr>
              <a:t> to the </a:t>
            </a:r>
            <a:r>
              <a:rPr lang="en-US" sz="1800" dirty="0" smtClean="0">
                <a:effectLst/>
                <a:hlinkClick r:id="rId3" tooltip="nearest OSHA Area Office"/>
              </a:rPr>
              <a:t>nearest OSHA Area Office</a:t>
            </a:r>
            <a:r>
              <a:rPr lang="en-US" sz="1800" dirty="0" smtClean="0">
                <a:effectLst/>
              </a:rPr>
              <a:t>  </a:t>
            </a:r>
            <a:r>
              <a:rPr lang="en-US" sz="1800" dirty="0" smtClean="0">
                <a:solidFill>
                  <a:srgbClr val="3333FF"/>
                </a:solidFill>
                <a:effectLst/>
              </a:rPr>
              <a:t>(1-808-541-2680) Honolulu, HI</a:t>
            </a:r>
            <a:r>
              <a:rPr lang="en-US" sz="1800" dirty="0" smtClean="0">
                <a:solidFill>
                  <a:srgbClr val="0066FF"/>
                </a:solidFill>
                <a:effectLst/>
              </a:rPr>
              <a:t>. </a:t>
            </a:r>
            <a:r>
              <a:rPr lang="en-US" sz="1800" dirty="0" smtClean="0">
                <a:effectLst/>
              </a:rPr>
              <a:t/>
            </a:r>
            <a:br>
              <a:rPr lang="en-US" sz="1800" dirty="0" smtClean="0">
                <a:effectLst/>
              </a:rPr>
            </a:br>
            <a:r>
              <a:rPr lang="en-US" sz="1800" i="1" dirty="0" smtClean="0">
                <a:effectLst/>
              </a:rPr>
              <a:t>By telephone </a:t>
            </a:r>
            <a:r>
              <a:rPr lang="en-US" sz="1800" dirty="0" smtClean="0">
                <a:effectLst/>
              </a:rPr>
              <a:t>to the </a:t>
            </a:r>
            <a:r>
              <a:rPr lang="en-US" sz="1800" dirty="0" smtClean="0">
                <a:solidFill>
                  <a:srgbClr val="0000FF"/>
                </a:solidFill>
                <a:effectLst/>
              </a:rPr>
              <a:t>24-hour OSHA hotline (1-800-321-OSHA or 1-800-321-6742).</a:t>
            </a:r>
            <a:r>
              <a:rPr lang="en-US" sz="1800" dirty="0" smtClean="0">
                <a:solidFill>
                  <a:srgbClr val="3333FF"/>
                </a:solidFill>
                <a:effectLst/>
              </a:rPr>
              <a:t/>
            </a:r>
            <a:br>
              <a:rPr lang="en-US" sz="1800" dirty="0" smtClean="0">
                <a:solidFill>
                  <a:srgbClr val="3333FF"/>
                </a:solidFill>
                <a:effectLst/>
              </a:rPr>
            </a:br>
            <a:r>
              <a:rPr lang="en-US" sz="1800" dirty="0" smtClean="0">
                <a:effectLst/>
              </a:rPr>
              <a:t>OSHA is developing a new means of reporting events electronically, which will be released soon and accessible on OSHA's website. </a:t>
            </a:r>
            <a:br>
              <a:rPr lang="en-US" sz="1800" dirty="0" smtClean="0">
                <a:effectLst/>
              </a:rPr>
            </a:br>
            <a:endParaRPr lang="en-US" sz="1800" dirty="0"/>
          </a:p>
        </p:txBody>
      </p:sp>
      <p:sp>
        <p:nvSpPr>
          <p:cNvPr id="3" name="Subtitle 2"/>
          <p:cNvSpPr>
            <a:spLocks noGrp="1"/>
          </p:cNvSpPr>
          <p:nvPr>
            <p:ph type="subTitle" idx="1"/>
          </p:nvPr>
        </p:nvSpPr>
        <p:spPr>
          <a:xfrm>
            <a:off x="1066800" y="152400"/>
            <a:ext cx="7010400" cy="533400"/>
          </a:xfrm>
        </p:spPr>
        <p:txBody>
          <a:bodyPr>
            <a:normAutofit fontScale="92500" lnSpcReduction="10000"/>
          </a:bodyPr>
          <a:lstStyle/>
          <a:p>
            <a:r>
              <a:rPr lang="en-US" b="1" dirty="0" smtClean="0">
                <a:solidFill>
                  <a:srgbClr val="0000FF"/>
                </a:solidFill>
              </a:rPr>
              <a:t>OSHA's revision to the recordkeeping rule</a:t>
            </a:r>
            <a:r>
              <a:rPr lang="en-US" dirty="0" smtClean="0">
                <a:solidFill>
                  <a:srgbClr val="0000FF"/>
                </a:solidFill>
              </a:rPr>
              <a:t> </a:t>
            </a:r>
            <a:r>
              <a:rPr lang="en-US" sz="2800" dirty="0" smtClean="0">
                <a:solidFill>
                  <a:srgbClr val="0000FF"/>
                </a:solidFill>
              </a:rPr>
              <a:t> </a:t>
            </a:r>
            <a:endParaRPr lang="en-US" sz="2800" dirty="0">
              <a:solidFill>
                <a:srgbClr val="0000FF"/>
              </a:solidFill>
            </a:endParaRPr>
          </a:p>
        </p:txBody>
      </p:sp>
    </p:spTree>
    <p:extLst>
      <p:ext uri="{BB962C8B-B14F-4D97-AF65-F5344CB8AC3E}">
        <p14:creationId xmlns:p14="http://schemas.microsoft.com/office/powerpoint/2010/main" val="1458716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TotalTime>
  <Words>23</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What am I required to report under the new rule as of January 1, 2015? Previously, employers had to report the following events to OSHA: -All work-related fatalities -All work-related hospitalizations of three or more employees Now, employers have to report the following events to OSHA: -All work-related fatalities  -All work-related in-patient hospitalizations of one or more employees -All work-related amputations -All work-related losses of an eye Employers must report work-related fatalities within 8 hours of finding out about it. * For any in-patient hospitalization, amputation, or eye loss employers must report the incident within 24 hours of learning about it. *Only fatalities occurring within 30 days of the work-related incident must be reported to OSHA. Further, for an inpatient hospitalization, amputation or loss of an eye, then incidents must be reported to OSHA only if they occur within *24 hours of the work-related incident. Employers have three options for reporting the event:  By telephone to the nearest OSHA Area Office  (1-808-541-2680) Honolulu, HI.  By telephone to the 24-hour OSHA hotline (1-800-321-OSHA or 1-800-321-6742). OSHA is developing a new means of reporting events electronically, which will be released soon and accessible on OSHA's website.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am I required to report under the new rule as of January 1, 2015? Previously, employers had to report the following events to OSHA: All work-related fatalities All work-related hospitalizations of three or more employees Now, employers have to report the following events to OSHA: All work-related fatalities  All work-related in-patient hospitalizations of one or more employees All work-related amputations All work-related losses of an eye Employers must report work-related fatalities within 8 hours of finding out about it.  For any in-patient hospitalization, amputation, or eye loss employers must report the incident within 24 hours of learning about it. Only fatalities occurring within 30 days of the work-related incident must be reported to OSHA. Further, for an inpatient hospitalization, amputation or loss of an eye, then incidents must be reported to OSHA only if they occur within 24 hours of the work-related incident. Employers have three options for reporting the event:  By telephone to the nearest OSHA Area Office during normal business hours. By telephone to the 24-hour OSHA hotline (1-800-321-OSHA or 1-800-321-6742). OSHA is developing a new means of reporting events electronically, which will be released soon and accessible on OSHA's website.</dc:title>
  <dc:creator>Anderson</dc:creator>
  <cp:lastModifiedBy>Anderson</cp:lastModifiedBy>
  <cp:revision>6</cp:revision>
  <dcterms:created xsi:type="dcterms:W3CDTF">2015-01-21T01:06:33Z</dcterms:created>
  <dcterms:modified xsi:type="dcterms:W3CDTF">2015-01-21T07:23:25Z</dcterms:modified>
</cp:coreProperties>
</file>